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C6554B-10BB-DAD1-5FAF-78B24423F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286A958-9E41-367D-3208-191066C8A4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7A04DF-7306-A2BE-F212-0D2D48F6E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C62ACF-9F82-3768-76C7-2EF7DD7A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B328C4-2FB2-8ED0-2B45-53C5AD839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02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E2E732-101B-4DA2-F14B-2FB71A652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E0C1C58-AD10-1EC7-3CC2-41E921DCC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6D18D6-8594-8FB1-E224-F9A6B21DE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A34977-87D4-A218-0F17-78C462208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73E76A-5E03-1372-4827-08E1EBB28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403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AFDB1EB-91AB-4E57-CA69-B1180C7043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917F70-EFAE-1168-68B5-4481F963E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736BD6-EAF4-098C-0F49-214BEE1FA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2F55971-564D-E979-4638-A16434AE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AB9B35-311B-3291-0BF7-94B4760E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204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D7F711-02D7-5651-8065-86C32EDF4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B10E0D-DEA1-AB18-505E-BC1F3BF3C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B1940B-1AF5-C82B-3E30-6E6F471A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FA02EB-B9DA-63CE-8AE5-5ECC5367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F3F016-DB0B-A70E-C50D-D5632AF1F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5225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750870-1D66-707C-D33F-4466BA43F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2CB04AC-86F4-0054-C84A-0CF215BDE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F4A71B-30A3-10BA-6008-7FA7BDB8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48DDD2-E5FD-E671-F35F-56E1EB325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2FCDC6-B107-F13C-3699-80893B410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21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30FFDD-A9DE-7B30-997D-A497AEF9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A16B2E-7955-29C1-E5BC-AAE7CBEC16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7EFA40-D525-4BFA-BAD5-141EAF9B6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ECAAF9-D22F-CBD1-18BE-24B52901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5C550C2-288B-21DE-0353-58A0D892E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ED8308-53A7-0F10-4E0F-B4EAD425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960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8C8FBE-EC79-E361-93D6-CB6BD957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0427B7-3594-7BE3-55D7-514195C42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20056CA-6645-ED4E-10F6-44214D047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A418340-954B-A8DD-4F2C-A956445DA8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F84612-CAA7-7910-21A3-6EB524800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C8DA5E0-6089-F162-C055-AD15C62CA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3DA3860-8028-688F-1285-E8CE6F2CD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EBF24E2-ED12-92B4-4027-F27B1C4B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9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212F7F-A862-0B96-8E2C-5F66D2942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2C34323-2D51-862D-A38C-C7B745F3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A9B556B-0BA2-B6B2-EA6D-B4210D278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E1566BE-D355-2DF5-8356-07C0D16B0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890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1A2FA22-B28B-EC04-6C50-BC1395C6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B844C0C-1C76-8ADA-7E9A-7F252F473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8DEC22A-9BAF-A1AE-F39A-DC5A14B9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937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B211D8-E67D-0639-ACD4-6418678D0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09F7E3-FE8A-A573-9E3C-675660121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9943487-2ECF-19F8-915C-E5EEBF7C1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AE04B7-6F64-99CA-1C50-9CEC8276C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0300C10-1442-D51E-4CAF-79B01769F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9F1B0C-2DA4-9E89-E76C-A297A0B2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62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937617-A085-2C7C-7439-DCBB0CDC8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990D79F-D573-754D-80D4-F8486D951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C79A578-0E59-30A3-EAEB-573B91F4F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D978E1-1A9B-731B-DBA4-5D60F6350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4FFF181-3B81-F578-8CE3-002F26DC0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C5B07C-7BF4-5B6E-C84E-511C66D31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03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0D17F59-FD10-EF2B-AE94-0FC95E8F6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86D5556-5301-BD84-8E11-AB4489906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51F542-FB95-9F66-C0C5-893FFEE86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5DE3B3-E950-485C-9378-054BA3DB9EC5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BD937E-195D-555A-68EE-04DFF6F1CE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A0B872-17F3-07C1-59CE-8B519CBFB8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35994A-3B7F-4593-A0AD-93EEB5978D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74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aola.bruni@giustizia.i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0856E6C-CCA1-99B3-65C6-83F5E78BE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1325563"/>
          </a:xfrm>
        </p:spPr>
        <p:txBody>
          <a:bodyPr>
            <a:normAutofit/>
          </a:bodyPr>
          <a:lstStyle/>
          <a:p>
            <a:r>
              <a:rPr lang="it-IT" sz="2800">
                <a:solidFill>
                  <a:srgbClr val="FFFFFF"/>
                </a:solidFill>
              </a:rPr>
              <a:t>                                             UFFICIO DEL GIUDICE DI PACE DI PAOLA </a:t>
            </a:r>
            <a:br>
              <a:rPr lang="it-IT" sz="2800">
                <a:solidFill>
                  <a:srgbClr val="FFFFFF"/>
                </a:solidFill>
              </a:rPr>
            </a:br>
            <a:r>
              <a:rPr lang="it-IT" sz="2800">
                <a:solidFill>
                  <a:srgbClr val="FFFFFF"/>
                </a:solidFill>
              </a:rPr>
              <a:t>             ASSEVERAZIONI PERIZIE E TRADUZIONI</a:t>
            </a:r>
            <a:br>
              <a:rPr lang="it-IT" sz="2800">
                <a:solidFill>
                  <a:srgbClr val="FFFFFF"/>
                </a:solidFill>
              </a:rPr>
            </a:br>
            <a:endParaRPr lang="it-IT" sz="2800">
              <a:solidFill>
                <a:srgbClr val="FFFFFF"/>
              </a:solidFill>
            </a:endParaRPr>
          </a:p>
        </p:txBody>
      </p:sp>
      <p:cxnSp>
        <p:nvCxnSpPr>
          <p:cNvPr id="15" name="Straight Connector 11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60B100-3202-7845-B3CE-9AE3D1A9E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345"/>
            <a:ext cx="5097780" cy="3910617"/>
          </a:xfrm>
        </p:spPr>
        <p:txBody>
          <a:bodyPr>
            <a:normAutofit/>
          </a:bodyPr>
          <a:lstStyle/>
          <a:p>
            <a:pPr lvl="0"/>
            <a:r>
              <a:rPr lang="it-IT" sz="1100" dirty="0">
                <a:solidFill>
                  <a:srgbClr val="FFFFFF"/>
                </a:solidFill>
              </a:rPr>
              <a:t>Il servizio è garantito dalle ore 10.00 alle ore 12.00, nelle giornate di lunedì e mercoledì, previo appuntamento telefonico al n.  0982589023</a:t>
            </a:r>
            <a:endParaRPr lang="it-IT" sz="1100" b="1" dirty="0">
              <a:solidFill>
                <a:srgbClr val="FFFFFF"/>
              </a:solidFill>
            </a:endParaRPr>
          </a:p>
          <a:p>
            <a:r>
              <a:rPr lang="it-IT" sz="1100" dirty="0">
                <a:solidFill>
                  <a:srgbClr val="FFFFFF"/>
                </a:solidFill>
              </a:rPr>
              <a:t> </a:t>
            </a:r>
            <a:endParaRPr lang="it-IT" sz="1100" b="1" dirty="0">
              <a:solidFill>
                <a:srgbClr val="FFFFFF"/>
              </a:solidFill>
            </a:endParaRPr>
          </a:p>
          <a:p>
            <a:r>
              <a:rPr lang="it-IT" sz="1100" b="1" dirty="0">
                <a:solidFill>
                  <a:srgbClr val="FFFFFF"/>
                </a:solidFill>
              </a:rPr>
              <a:t>ATTENZIONE</a:t>
            </a:r>
          </a:p>
          <a:p>
            <a:pPr lvl="0"/>
            <a:r>
              <a:rPr lang="it-IT" sz="1100" b="1" dirty="0">
                <a:solidFill>
                  <a:srgbClr val="FFFFFF"/>
                </a:solidFill>
              </a:rPr>
              <a:t>Il perito/traduttore</a:t>
            </a:r>
            <a:r>
              <a:rPr lang="it-IT" sz="1100" dirty="0">
                <a:solidFill>
                  <a:srgbClr val="FFFFFF"/>
                </a:solidFill>
              </a:rPr>
              <a:t> che ha redatto l’elaborato deve presentarsi personalmente davanti al Funzionario munito di carta d’identità in corso di validità e codice fiscale.</a:t>
            </a:r>
            <a:endParaRPr lang="it-IT" sz="1100" b="1" dirty="0">
              <a:solidFill>
                <a:srgbClr val="FFFFFF"/>
              </a:solidFill>
            </a:endParaRPr>
          </a:p>
          <a:p>
            <a:pPr lvl="0"/>
            <a:r>
              <a:rPr lang="it-IT" sz="1100" b="1" dirty="0">
                <a:solidFill>
                  <a:srgbClr val="FFFFFF"/>
                </a:solidFill>
              </a:rPr>
              <a:t>Il suddetto verbale</a:t>
            </a:r>
            <a:r>
              <a:rPr lang="it-IT" sz="1100" dirty="0">
                <a:solidFill>
                  <a:srgbClr val="FFFFFF"/>
                </a:solidFill>
              </a:rPr>
              <a:t>, che deve essere firmato davanti al Funzionario, verrà unito mediante spillatura alla perizia o traduzione in modo tale da formare un unico atto secondo questo ordine:</a:t>
            </a:r>
            <a:endParaRPr lang="it-IT" sz="1100" b="1" dirty="0">
              <a:solidFill>
                <a:srgbClr val="FFFFFF"/>
              </a:solidFill>
            </a:endParaRPr>
          </a:p>
          <a:p>
            <a:pPr lvl="0"/>
            <a:r>
              <a:rPr lang="it-IT" sz="1100" i="1" dirty="0">
                <a:solidFill>
                  <a:srgbClr val="FFFFFF"/>
                </a:solidFill>
              </a:rPr>
              <a:t>Perizia</a:t>
            </a:r>
            <a:r>
              <a:rPr lang="it-IT" sz="1100" dirty="0">
                <a:solidFill>
                  <a:srgbClr val="FFFFFF"/>
                </a:solidFill>
              </a:rPr>
              <a:t>: documento tecnico – verbale di giuramento – allegati</a:t>
            </a:r>
            <a:endParaRPr lang="it-IT" sz="1100" b="1" dirty="0">
              <a:solidFill>
                <a:srgbClr val="FFFFFF"/>
              </a:solidFill>
            </a:endParaRPr>
          </a:p>
          <a:p>
            <a:pPr lvl="0"/>
            <a:r>
              <a:rPr lang="it-IT" sz="1100" i="1" dirty="0">
                <a:solidFill>
                  <a:srgbClr val="FFFFFF"/>
                </a:solidFill>
              </a:rPr>
              <a:t>Traduzione</a:t>
            </a:r>
            <a:r>
              <a:rPr lang="it-IT" sz="1100" dirty="0">
                <a:solidFill>
                  <a:srgbClr val="FFFFFF"/>
                </a:solidFill>
              </a:rPr>
              <a:t>: documento che si traduce – tradizione – verbale di giuramento.</a:t>
            </a:r>
            <a:endParaRPr lang="it-IT" sz="1100" b="1" dirty="0">
              <a:solidFill>
                <a:srgbClr val="FFFFFF"/>
              </a:solidFill>
            </a:endParaRPr>
          </a:p>
          <a:p>
            <a:r>
              <a:rPr lang="it-IT" sz="1100" dirty="0">
                <a:solidFill>
                  <a:srgbClr val="FFFFFF"/>
                </a:solidFill>
              </a:rPr>
              <a:t> </a:t>
            </a:r>
            <a:endParaRPr lang="it-IT" sz="1100" b="1" dirty="0">
              <a:solidFill>
                <a:srgbClr val="FFFFFF"/>
              </a:solidFill>
            </a:endParaRPr>
          </a:p>
          <a:p>
            <a:pPr lvl="0"/>
            <a:r>
              <a:rPr lang="it-IT" sz="1100" b="1" dirty="0">
                <a:solidFill>
                  <a:srgbClr val="FFFFFF"/>
                </a:solidFill>
              </a:rPr>
              <a:t>La perizia/traduzione</a:t>
            </a:r>
            <a:r>
              <a:rPr lang="it-IT" sz="1100" dirty="0">
                <a:solidFill>
                  <a:srgbClr val="FFFFFF"/>
                </a:solidFill>
              </a:rPr>
              <a:t> una volta giurata verrà immediatamente riconsegnata in originale all’interessato.</a:t>
            </a:r>
            <a:endParaRPr lang="it-IT" sz="1100" b="1" dirty="0">
              <a:solidFill>
                <a:srgbClr val="FFFFFF"/>
              </a:solidFill>
            </a:endParaRPr>
          </a:p>
          <a:p>
            <a:pPr lvl="0"/>
            <a:r>
              <a:rPr lang="it-IT" sz="1100" dirty="0">
                <a:solidFill>
                  <a:srgbClr val="FFFFFF"/>
                </a:solidFill>
              </a:rPr>
              <a:t>Costi: come previsto dalla normativa vigente.</a:t>
            </a:r>
            <a:endParaRPr lang="it-IT" sz="11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it-IT" sz="1100" b="1" dirty="0">
              <a:solidFill>
                <a:srgbClr val="FFFFFF"/>
              </a:solidFill>
            </a:endParaRPr>
          </a:p>
          <a:p>
            <a:endParaRPr lang="it-IT" sz="1100" dirty="0">
              <a:solidFill>
                <a:srgbClr val="FFFFFF"/>
              </a:solidFill>
            </a:endParaRP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0528DEA-D14F-E570-DFED-2263DC9AA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266345"/>
            <a:ext cx="5097780" cy="3910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i="1">
                <a:solidFill>
                  <a:srgbClr val="FFFFFF"/>
                </a:solidFill>
              </a:rPr>
              <a:t>RESPONSABILE DEL SERVIZIO: IL FUNZIONARIO, SIG.RA PAOLA BRUNI</a:t>
            </a:r>
          </a:p>
          <a:p>
            <a:pPr marL="0" indent="0">
              <a:buNone/>
            </a:pPr>
            <a:r>
              <a:rPr lang="it-IT" sz="2400" i="1">
                <a:solidFill>
                  <a:srgbClr val="FFFFFF"/>
                </a:solidFill>
              </a:rPr>
              <a:t> </a:t>
            </a:r>
            <a:endParaRPr lang="it-IT" sz="2400" b="1">
              <a:solidFill>
                <a:srgbClr val="FFFFFF"/>
              </a:solidFill>
            </a:endParaRPr>
          </a:p>
          <a:p>
            <a:r>
              <a:rPr lang="it-IT" sz="2400" i="1">
                <a:solidFill>
                  <a:srgbClr val="FFFFFF"/>
                </a:solidFill>
              </a:rPr>
              <a:t>CONTATTI</a:t>
            </a:r>
            <a:endParaRPr lang="it-IT" sz="2400" b="1">
              <a:solidFill>
                <a:srgbClr val="FFFFFF"/>
              </a:solidFill>
            </a:endParaRPr>
          </a:p>
          <a:p>
            <a:r>
              <a:rPr lang="it-IT" sz="2400" i="1">
                <a:solidFill>
                  <a:srgbClr val="FFFFFF"/>
                </a:solidFill>
              </a:rPr>
              <a:t> e-mail: </a:t>
            </a:r>
            <a:r>
              <a:rPr lang="it-IT" sz="2400" i="1" u="sng">
                <a:solidFill>
                  <a:srgbClr val="FFFFFF"/>
                </a:solidFill>
                <a:hlinkClick r:id="rId2"/>
              </a:rPr>
              <a:t>paola.bruni@giustizia.it</a:t>
            </a:r>
            <a:endParaRPr lang="it-IT" sz="2400" b="1">
              <a:solidFill>
                <a:srgbClr val="FFFFFF"/>
              </a:solidFill>
            </a:endParaRPr>
          </a:p>
          <a:p>
            <a:r>
              <a:rPr lang="it-IT" sz="2400" i="1">
                <a:solidFill>
                  <a:srgbClr val="FFFFFF"/>
                </a:solidFill>
              </a:rPr>
              <a:t>e-mail:   gdp.paola@giustizia.it</a:t>
            </a:r>
            <a:endParaRPr lang="it-IT" sz="2400" b="1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it-IT" sz="2400" i="1">
                <a:solidFill>
                  <a:srgbClr val="FFFFFF"/>
                </a:solidFill>
              </a:rPr>
              <a:t> </a:t>
            </a:r>
            <a:endParaRPr lang="it-IT" sz="2400" b="1">
              <a:solidFill>
                <a:srgbClr val="FFFFFF"/>
              </a:solidFill>
            </a:endParaRPr>
          </a:p>
          <a:p>
            <a:r>
              <a:rPr lang="it-IT" sz="2400" i="1">
                <a:solidFill>
                  <a:srgbClr val="FFFFFF"/>
                </a:solidFill>
              </a:rPr>
              <a:t>TEL. 0982589023</a:t>
            </a:r>
            <a:endParaRPr lang="it-IT" sz="2400">
              <a:solidFill>
                <a:srgbClr val="FFFFFF"/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0A33036-89D0-9786-6BD6-ED64328227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358" y="759659"/>
            <a:ext cx="469433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58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                                             UFFICIO DEL GIUDICE DI PACE DI PAOLA               ASSEVERAZIONI PERIZIE E TRADUZIONI </vt:lpstr>
    </vt:vector>
  </TitlesOfParts>
  <Company>Ministero della Giustizia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Rosa Perna</dc:creator>
  <cp:lastModifiedBy>Rosa Perna</cp:lastModifiedBy>
  <cp:revision>2</cp:revision>
  <dcterms:created xsi:type="dcterms:W3CDTF">2026-02-23T09:51:12Z</dcterms:created>
  <dcterms:modified xsi:type="dcterms:W3CDTF">2026-02-23T10:06:41Z</dcterms:modified>
</cp:coreProperties>
</file>